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8" r:id="rId4"/>
    <p:sldId id="259" r:id="rId5"/>
    <p:sldId id="260" r:id="rId6"/>
    <p:sldId id="285" r:id="rId7"/>
    <p:sldId id="282" r:id="rId8"/>
    <p:sldId id="262" r:id="rId9"/>
    <p:sldId id="281" r:id="rId10"/>
    <p:sldId id="284" r:id="rId11"/>
    <p:sldId id="283" r:id="rId12"/>
    <p:sldId id="261" r:id="rId13"/>
    <p:sldId id="264" r:id="rId14"/>
    <p:sldId id="263" r:id="rId15"/>
    <p:sldId id="286" r:id="rId16"/>
    <p:sldId id="287" r:id="rId17"/>
    <p:sldId id="288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24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91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22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919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216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030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680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647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97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65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8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87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4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1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0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7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41055E-35FA-4A5F-A1EC-FE954822212F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77BD3A-D1BD-4BB9-91B8-A84195BC0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48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1087" y="2100943"/>
            <a:ext cx="10552570" cy="263397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предупреждения возможной необъективности результатов ВПР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010" y="389627"/>
            <a:ext cx="645980" cy="6459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496" y="389627"/>
            <a:ext cx="794380" cy="65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64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1514"/>
            <a:ext cx="10018713" cy="1665515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системе после нажатия кнопки «Проверить»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611086" y="2383184"/>
            <a:ext cx="10318059" cy="242402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ячейки подсвечиваются желтым цветом, руководитель ОО должен перепроверить эти результаты и скорректировать их. </a:t>
            </a:r>
          </a:p>
        </p:txBody>
      </p:sp>
    </p:spTree>
    <p:extLst>
      <p:ext uri="{BB962C8B-B14F-4D97-AF65-F5344CB8AC3E}">
        <p14:creationId xmlns:p14="http://schemas.microsoft.com/office/powerpoint/2010/main" val="403869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AB0BB-7656-ED37-AB3C-93F299246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7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Перепроверка и возможная корректировка результатов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6DBD800-4E96-73E2-5406-F5B2BB4E70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314" y="1480457"/>
            <a:ext cx="9013371" cy="5377543"/>
          </a:xfrm>
        </p:spPr>
      </p:pic>
    </p:spTree>
    <p:extLst>
      <p:ext uri="{BB962C8B-B14F-4D97-AF65-F5344CB8AC3E}">
        <p14:creationId xmlns:p14="http://schemas.microsoft.com/office/powerpoint/2010/main" val="213796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17218"/>
            <a:ext cx="10018713" cy="116729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Перепроверка и возможная корректировка результатов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9405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99405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4Б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99405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4В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99405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99405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4Д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699405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99405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99405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Класс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476447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476447" y="2788731"/>
            <a:ext cx="1276710" cy="360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76447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476447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476447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76447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476447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76447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«2»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253491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39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53491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42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253491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253491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253491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253491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253491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87404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35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987404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40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987404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987404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987404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987404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987404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686820" y="2305322"/>
            <a:ext cx="1276710" cy="3600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686820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686820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686820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8686820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686820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8686820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210358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«3»</a:t>
            </a:r>
            <a:endParaRPr lang="ru-RU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987402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«4»</a:t>
            </a:r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8686820" y="1681746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«5»</a:t>
            </a:r>
            <a:endParaRPr lang="ru-RU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323847" y="5848708"/>
            <a:ext cx="2639683" cy="50033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ПРОВЕРИТЬ</a:t>
            </a: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679761" y="5848707"/>
            <a:ext cx="4850438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Обратитесь к муниципальному координатору</a:t>
            </a:r>
          </a:p>
        </p:txBody>
      </p:sp>
    </p:spTree>
    <p:extLst>
      <p:ext uri="{BB962C8B-B14F-4D97-AF65-F5344CB8AC3E}">
        <p14:creationId xmlns:p14="http://schemas.microsoft.com/office/powerpoint/2010/main" val="3502854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97972"/>
            <a:ext cx="10018713" cy="1469307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Отправка результатов в базу данных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9405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99405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4Б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99405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4В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99405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99405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4Д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699405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99405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99405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Класс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476447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476447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76447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476447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476447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76447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476447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76447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«2»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253491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39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53491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42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253491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253491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253491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253491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253491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87404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39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987404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40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987404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987404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987404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987404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987404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686820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686820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686820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686820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8686820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686820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8686820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210358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«3»</a:t>
            </a:r>
            <a:endParaRPr lang="ru-RU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987402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«4»</a:t>
            </a:r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8669572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«5»</a:t>
            </a:r>
            <a:endParaRPr lang="ru-RU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323847" y="5848708"/>
            <a:ext cx="2639683" cy="50033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ПРОВЕРИТЬ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530199" y="6099036"/>
            <a:ext cx="621102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Скругленный прямоугольник 55"/>
          <p:cNvSpPr/>
          <p:nvPr/>
        </p:nvSpPr>
        <p:spPr>
          <a:xfrm>
            <a:off x="3717970" y="5848708"/>
            <a:ext cx="2639683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6"/>
                </a:solidFill>
              </a:rPr>
              <a:t>Нажимаем для сохранения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1481005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861457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Подтверждение объективности вносимых результатов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455352" y="2325019"/>
            <a:ext cx="9047672" cy="3735239"/>
          </a:xfrm>
          <a:prstGeom prst="round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Уважаемый Хож-</a:t>
            </a:r>
            <a:r>
              <a:rPr lang="ru-RU" sz="28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Бауди</a:t>
            </a:r>
            <a:r>
              <a:rPr lang="ru-R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Буарович</a:t>
            </a:r>
            <a:r>
              <a:rPr lang="ru-RU" sz="28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Настоящим я подтверждаю, что результаты ВПР нашей школы, в которых  ЦОКО были выявлены признаки необъективности, нами перепроверены. Объективность перепроверенных результатов удостоверяю.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717909" y="2414367"/>
            <a:ext cx="585159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>
                    <a:lumMod val="75000"/>
                  </a:schemeClr>
                </a:solidFill>
              </a:rPr>
              <a:t>Х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61112" y="4045662"/>
            <a:ext cx="552090" cy="517585"/>
          </a:xfrm>
          <a:prstGeom prst="round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2611887" flipH="1">
            <a:off x="3045298" y="3869697"/>
            <a:ext cx="278109" cy="645881"/>
          </a:xfrm>
          <a:prstGeom prst="corne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076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ВНИМАНИЕ!!!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доля «2» ≥ 30%, образовательная организация  попадает в список школ с низкими образовательными результатами.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качество знаний по предмету превышает 50%, то вероятность попадания образовательной организации в список с необъективными результатами ВПР возрастает.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малокомплектным относятся классы, в которых обучается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обучащихся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069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11667"/>
            <a:ext cx="10018713" cy="79586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кураторов ВПР-2024 по загрузке результатов на Monit95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171639"/>
              </p:ext>
            </p:extLst>
          </p:nvPr>
        </p:nvGraphicFramePr>
        <p:xfrm>
          <a:off x="1716657" y="1143000"/>
          <a:ext cx="9958875" cy="5793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6410">
                  <a:extLst>
                    <a:ext uri="{9D8B030D-6E8A-4147-A177-3AD203B41FA5}">
                      <a16:colId xmlns:a16="http://schemas.microsoft.com/office/drawing/2014/main" val="1610248294"/>
                    </a:ext>
                  </a:extLst>
                </a:gridCol>
                <a:gridCol w="3876359">
                  <a:extLst>
                    <a:ext uri="{9D8B030D-6E8A-4147-A177-3AD203B41FA5}">
                      <a16:colId xmlns:a16="http://schemas.microsoft.com/office/drawing/2014/main" val="470761889"/>
                    </a:ext>
                  </a:extLst>
                </a:gridCol>
                <a:gridCol w="5266106">
                  <a:extLst>
                    <a:ext uri="{9D8B030D-6E8A-4147-A177-3AD203B41FA5}">
                      <a16:colId xmlns:a16="http://schemas.microsoft.com/office/drawing/2014/main" val="4217431956"/>
                    </a:ext>
                  </a:extLst>
                </a:gridCol>
              </a:tblGrid>
              <a:tr h="2166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Номер п/п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МР</a:t>
                      </a:r>
                      <a:endParaRPr lang="ru-RU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Куратор</a:t>
                      </a:r>
                      <a:endParaRPr lang="ru-RU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 anchor="ctr"/>
                </a:tc>
                <a:extLst>
                  <a:ext uri="{0D108BD9-81ED-4DB2-BD59-A6C34878D82A}">
                    <a16:rowId xmlns:a16="http://schemas.microsoft.com/office/drawing/2014/main" val="2671470715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Ачхой-Мартановский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Исмаилова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Шайхиевна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1475901493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Аргун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Исмаилова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Шайхиевна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1613982652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Джумаев Артур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Мовладиевич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647512893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Грозненский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Джумаев Артур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Мовладиевич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2147430826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Грозный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Кадырова Лейла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Дамировна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3259066195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Гудермесский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Джумаев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Артур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Мовладиевич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1677588789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Итум-Калинский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Кадырова Лейла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Дамировна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3009268234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Курчалоевский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Хамзатова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Петимат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Хожаевна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3661830871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Надтеречный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Джайрханова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Аминат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Ширвановна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3203819606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Наурский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Юсупов Тагир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Солтанханович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297473259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Ножай-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Юртовский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Юсупов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Тагир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Солтанханович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2178576533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Серноводский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Исмаилова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Шайхиевна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2060023853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Урус-Мартановский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Исмаилова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Шайхиевна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2816123695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Шаройский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Хамзатова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Петимат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Хожаевна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358187888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Шатойский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Джайрханова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Аминат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Ширвановна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1043874234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Шелковской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Джайрханова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Аминат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Ширвановна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456922318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Шалинский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Юсупов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Тагир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Солтанханович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4244778122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 школы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Хамзатова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Петимат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Хожаевна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701489965"/>
                  </a:ext>
                </a:extLst>
              </a:tr>
              <a:tr h="27958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ГБОУ</a:t>
                      </a:r>
                    </a:p>
                  </a:txBody>
                  <a:tcPr marL="44693" marR="44693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Хамзатова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Петимат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Хожаевна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0" marB="0"/>
                </a:tc>
                <a:extLst>
                  <a:ext uri="{0D108BD9-81ED-4DB2-BD59-A6C34878D82A}">
                    <a16:rowId xmlns:a16="http://schemas.microsoft.com/office/drawing/2014/main" val="3589550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9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"/>
            <a:ext cx="10318222" cy="100753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предупреждения необъективности ВПР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417144"/>
              </p:ext>
            </p:extLst>
          </p:nvPr>
        </p:nvGraphicFramePr>
        <p:xfrm>
          <a:off x="1414732" y="762000"/>
          <a:ext cx="10088293" cy="591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0623">
                  <a:extLst>
                    <a:ext uri="{9D8B030D-6E8A-4147-A177-3AD203B41FA5}">
                      <a16:colId xmlns:a16="http://schemas.microsoft.com/office/drawing/2014/main" val="2239231934"/>
                    </a:ext>
                  </a:extLst>
                </a:gridCol>
                <a:gridCol w="9117670">
                  <a:extLst>
                    <a:ext uri="{9D8B030D-6E8A-4147-A177-3AD203B41FA5}">
                      <a16:colId xmlns:a16="http://schemas.microsoft.com/office/drawing/2014/main" val="3506882610"/>
                    </a:ext>
                  </a:extLst>
                </a:gridCol>
              </a:tblGrid>
              <a:tr h="4041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768682"/>
                  </a:ext>
                </a:extLst>
              </a:tr>
              <a:tr h="99651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и проверка ВПР строго по регламенту с привлечением независимых наблюдателей. Соблюдение критериев оценивания и согласование этих критериев между экспертами.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36395"/>
                  </a:ext>
                </a:extLst>
              </a:tr>
              <a:tr h="69756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КИМ ВПР учителями предметниками и координаторами ВПР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(задания базового и повышенного уровней)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849453"/>
                  </a:ext>
                </a:extLst>
              </a:tr>
              <a:tr h="4041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методики расчета необъективности </a:t>
                      </a:r>
                      <a:r>
                        <a:rPr lang="ru-RU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результатов </a:t>
                      </a:r>
                      <a:r>
                        <a:rPr lang="ru-RU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08832"/>
                  </a:ext>
                </a:extLst>
              </a:tr>
              <a:tr h="69756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гистограммы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наличие 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резких скачков результатов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(процент выполнения каждого задания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обучающимися).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580596"/>
                  </a:ext>
                </a:extLst>
              </a:tr>
              <a:tr h="69756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среднего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балла выполнения заданий (отдельно каждое задание, отдельно средний балл по всем заданиям).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665197"/>
                  </a:ext>
                </a:extLst>
              </a:tr>
              <a:tr h="4041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Сверить результаты ВПР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четвертными отметками.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473025"/>
                  </a:ext>
                </a:extLst>
              </a:tr>
              <a:tr h="4041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Сверить результаты параллели с результатами предыдущего года.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375075"/>
                  </a:ext>
                </a:extLst>
              </a:tr>
              <a:tr h="4041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Недопущение «натаскивания»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 ВПР.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774341"/>
                  </a:ext>
                </a:extLst>
              </a:tr>
              <a:tr h="4041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Видеонаблюдение и видеозапись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ВПР.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129080"/>
                  </a:ext>
                </a:extLst>
              </a:tr>
              <a:tr h="4041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результатов ОГЭ и ЕГЭ</a:t>
                      </a:r>
                      <a:r>
                        <a:rPr lang="ru-RU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2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08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446AD7B1-11FE-3112-EEF7-151E2F4FA2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8" y="1224793"/>
            <a:ext cx="11333526" cy="5519956"/>
          </a:xfr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D17F727-AB7E-A25B-53CD-97A0E6CDE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91" y="-152090"/>
            <a:ext cx="10516511" cy="170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9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41514"/>
            <a:ext cx="10018713" cy="126289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попасть в систему проверки объективности процедуры ВПР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378" y="1404409"/>
            <a:ext cx="9177646" cy="5453591"/>
          </a:xfrm>
          <a:prstGeom prst="rect">
            <a:avLst/>
          </a:prstGeom>
        </p:spPr>
      </p:pic>
      <p:cxnSp>
        <p:nvCxnSpPr>
          <p:cNvPr id="11" name="Прямая со стрелкой 10"/>
          <p:cNvCxnSpPr/>
          <p:nvPr/>
        </p:nvCxnSpPr>
        <p:spPr>
          <a:xfrm flipV="1">
            <a:off x="2963854" y="1785270"/>
            <a:ext cx="966158" cy="36230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23696" y="191674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  <a:endParaRPr lang="ru-RU" sz="24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5327384" y="2378411"/>
            <a:ext cx="734336" cy="3881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61720" y="25725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5775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48342"/>
            <a:ext cx="10018713" cy="1632857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параллели и предмета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06486" y="2576855"/>
            <a:ext cx="2560770" cy="886167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23588" y="2576855"/>
            <a:ext cx="2639683" cy="886167"/>
          </a:xfrm>
          <a:prstGeom prst="round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19603" y="2576855"/>
            <a:ext cx="2641857" cy="886165"/>
          </a:xfrm>
          <a:prstGeom prst="round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81743" y="2731632"/>
            <a:ext cx="1945830" cy="48033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параллелей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906486" y="3962400"/>
            <a:ext cx="2560770" cy="887122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</a:t>
            </a:r>
            <a:r>
              <a:rPr lang="ru-RU" sz="2400" b="1" dirty="0">
                <a:solidFill>
                  <a:sysClr val="windowText" lastClr="000000"/>
                </a:solidFill>
              </a:rPr>
              <a:t> язык</a:t>
            </a:r>
            <a:endParaRPr lang="ru-RU" sz="2400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23588" y="3962401"/>
            <a:ext cx="2607025" cy="887120"/>
          </a:xfrm>
          <a:prstGeom prst="roundRect">
            <a:avLst/>
          </a:prstGeom>
          <a:noFill/>
          <a:ln w="2857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913514" y="4155794"/>
            <a:ext cx="1882287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предметов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7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Занесение классов и результатов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50486C-76F4-22B2-E237-B38F8B249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867" y="2438399"/>
            <a:ext cx="10515600" cy="3702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/>
              <a:t>	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систему предупреждения необъективного оценивания ВПР на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monit95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необходимо вносить только после того, как будут проведены ВПР во всей параллели одного класса!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6FE730-4515-A9E2-1136-F0D555808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296" y="3029317"/>
            <a:ext cx="865858" cy="76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7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03EBA-C471-2848-2533-D451137C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114" y="206829"/>
            <a:ext cx="9840686" cy="729343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для занесения</a:t>
            </a: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592E5C2-4514-C949-0771-710FF32CC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944" y="936172"/>
            <a:ext cx="8773886" cy="5921828"/>
          </a:xfrm>
        </p:spPr>
      </p:pic>
    </p:spTree>
    <p:extLst>
      <p:ext uri="{BB962C8B-B14F-4D97-AF65-F5344CB8AC3E}">
        <p14:creationId xmlns:p14="http://schemas.microsoft.com/office/powerpoint/2010/main" val="64137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273" y="72050"/>
            <a:ext cx="8333140" cy="173498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Занесение классов и результатов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9405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99405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4Б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699405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4В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699405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699405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4Д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699405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99405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699405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Класс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476447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16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476447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14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476447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476447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476447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476447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476447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476447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«2»</a:t>
            </a:r>
            <a:endParaRPr lang="ru-RU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253491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39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253491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42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253491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253491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253491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253491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253491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87404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39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987404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40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987404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987404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987404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987404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987404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686820" y="2305322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686820" y="2788731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686820" y="3272140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686820" y="3755549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8686820" y="4238958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686820" y="4722367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8686820" y="5205776"/>
            <a:ext cx="1276710" cy="360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253489" y="1713912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«3»</a:t>
            </a:r>
            <a:endParaRPr lang="ru-RU" dirty="0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987402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«4»</a:t>
            </a:r>
            <a:endParaRPr lang="ru-RU" dirty="0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8669572" y="1690688"/>
            <a:ext cx="1319841" cy="500333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Доля «5»</a:t>
            </a:r>
            <a:endParaRPr lang="ru-RU" dirty="0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8716015" y="5833891"/>
            <a:ext cx="2639683" cy="500333"/>
          </a:xfrm>
          <a:prstGeom prst="roundRect">
            <a:avLst/>
          </a:prstGeom>
          <a:solidFill>
            <a:schemeClr val="accent6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3071017" y="5860202"/>
            <a:ext cx="5503652" cy="327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(%) каждого вида оценок рассчитывается и вносится под личным контролем  руководителя  ОО</a:t>
            </a: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247168" y="6334795"/>
            <a:ext cx="5503652" cy="327805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занесения всех результатов по данной параллели нажимаем кнопку «Проверить»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860062" y="5718536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  <a:r>
              <a:rPr lang="ru-RU" sz="2400" b="1" dirty="0"/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60062" y="6308394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992775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17714"/>
            <a:ext cx="10018713" cy="1796143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системе после нажатия кнопки «Проверить»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24742" y="1894114"/>
            <a:ext cx="9478281" cy="3712029"/>
          </a:xfrm>
          <a:prstGeom prst="round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внесенные результаты соответствуют рекомендуемым и их процентное соотношение равно 100%, то результаты сразу загрузятся в базу данных.</a:t>
            </a:r>
            <a:endParaRPr lang="en-US" sz="36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393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7C5CE2A-B1AF-ABA8-E048-2B0B4F17C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152400"/>
            <a:ext cx="8529907" cy="64093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018D9F-BAE5-A1BE-B9E9-F189EE25299F}"/>
              </a:ext>
            </a:extLst>
          </p:cNvPr>
          <p:cNvSpPr txBox="1"/>
          <p:nvPr/>
        </p:nvSpPr>
        <p:spPr>
          <a:xfrm>
            <a:off x="8697686" y="1451295"/>
            <a:ext cx="304480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процентное соотношение отметок не равно 100%, то кнопка «Проверить» блокируется, а ячейки подсвечиваются желтым цветом.</a:t>
            </a:r>
          </a:p>
        </p:txBody>
      </p:sp>
    </p:spTree>
    <p:extLst>
      <p:ext uri="{BB962C8B-B14F-4D97-AF65-F5344CB8AC3E}">
        <p14:creationId xmlns:p14="http://schemas.microsoft.com/office/powerpoint/2010/main" val="273780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5426</TotalTime>
  <Words>618</Words>
  <Application>Microsoft Office PowerPoint</Application>
  <PresentationFormat>Широкоэкранный</PresentationFormat>
  <Paragraphs>178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Times New Roman</vt:lpstr>
      <vt:lpstr>Wingdings</vt:lpstr>
      <vt:lpstr>Параллакс</vt:lpstr>
      <vt:lpstr>Система предупреждения возможной необъективности результатов ВПР</vt:lpstr>
      <vt:lpstr>Презентация PowerPoint</vt:lpstr>
      <vt:lpstr>Как попасть в систему проверки объективности процедуры ВПР</vt:lpstr>
      <vt:lpstr>Выбор параллели и предмета</vt:lpstr>
      <vt:lpstr>Занесение классов и результатов</vt:lpstr>
      <vt:lpstr>Форма для занесения результатов</vt:lpstr>
      <vt:lpstr>Занесение классов и результатов</vt:lpstr>
      <vt:lpstr>Работа в системе после нажатия кнопки «Проверить»</vt:lpstr>
      <vt:lpstr>Презентация PowerPoint</vt:lpstr>
      <vt:lpstr>Работа в системе после нажатия кнопки «Проверить»</vt:lpstr>
      <vt:lpstr>Перепроверка и возможная корректировка результатов</vt:lpstr>
      <vt:lpstr>Перепроверка и возможная корректировка результатов</vt:lpstr>
      <vt:lpstr>Отправка результатов в базу данных</vt:lpstr>
      <vt:lpstr>Подтверждение объективности вносимых результатов</vt:lpstr>
      <vt:lpstr>ОБРАТИТЕ ВНИМАНИЕ!!!</vt:lpstr>
      <vt:lpstr>Список кураторов ВПР-2024 по загрузке результатов на Monit95</vt:lpstr>
      <vt:lpstr>Алгоритм предупреждения необъективности ВПР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1111212</cp:lastModifiedBy>
  <cp:revision>106</cp:revision>
  <dcterms:created xsi:type="dcterms:W3CDTF">2021-03-01T06:09:05Z</dcterms:created>
  <dcterms:modified xsi:type="dcterms:W3CDTF">2024-02-19T18:01:26Z</dcterms:modified>
</cp:coreProperties>
</file>