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4" r:id="rId3"/>
    <p:sldId id="260" r:id="rId4"/>
    <p:sldId id="279" r:id="rId5"/>
    <p:sldId id="264" r:id="rId6"/>
    <p:sldId id="272" r:id="rId7"/>
    <p:sldId id="273" r:id="rId8"/>
    <p:sldId id="278" r:id="rId9"/>
    <p:sldId id="261" r:id="rId10"/>
    <p:sldId id="277" r:id="rId11"/>
    <p:sldId id="276" r:id="rId12"/>
    <p:sldId id="275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1334EA4-2EE4-473B-B379-DD84D5325057}">
          <p14:sldIdLst>
            <p14:sldId id="280"/>
            <p14:sldId id="274"/>
            <p14:sldId id="260"/>
            <p14:sldId id="279"/>
            <p14:sldId id="264"/>
            <p14:sldId id="272"/>
            <p14:sldId id="273"/>
            <p14:sldId id="278"/>
            <p14:sldId id="261"/>
            <p14:sldId id="277"/>
            <p14:sldId id="276"/>
            <p14:sldId id="275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-25299" y="61036"/>
            <a:ext cx="9169299" cy="6991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4223" y="26159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96" y="3435474"/>
            <a:ext cx="5712230" cy="30240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5947" y="476672"/>
            <a:ext cx="69084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бюджетное образовательное учреждение «Гудермесская 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СШ №5» </a:t>
            </a:r>
            <a:endParaRPr lang="ru-RU" b="1" i="1" dirty="0" smtClean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b="1" i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b="1" i="1" dirty="0" smtClean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b="1" i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sz="2400" b="1" i="1" dirty="0" smtClean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поварами</a:t>
            </a:r>
          </a:p>
          <a:p>
            <a:pPr algn="ctr"/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0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0" y="0"/>
            <a:ext cx="9144000" cy="6614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916832"/>
            <a:ext cx="4320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32020"/>
                </a:solidFill>
                <a:latin typeface="Open Sans Condensed"/>
              </a:rPr>
              <a:t>Спасибо тёте-повару мы скажем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232020"/>
                </a:solidFill>
                <a:latin typeface="Open Sans Condensed"/>
              </a:rPr>
              <a:t>За щи и каши вкусные ваши,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232020"/>
                </a:solidFill>
                <a:latin typeface="Open Sans Condensed"/>
              </a:rPr>
              <a:t>Детишки наши их съедали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232020"/>
                </a:solidFill>
                <a:latin typeface="Open Sans Condensed"/>
              </a:rPr>
              <a:t>И незаметно подрастали.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76672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lvl="0"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24" y="2261260"/>
            <a:ext cx="309634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6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363838" cy="44851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1706635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32020"/>
                </a:solidFill>
                <a:latin typeface="Open Sans Condensed"/>
              </a:rPr>
              <a:t>Мы в столовой дружно сядем,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232020"/>
                </a:solidFill>
                <a:latin typeface="Open Sans Condensed"/>
              </a:rPr>
              <a:t>Как огромная семья.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232020"/>
                </a:solidFill>
                <a:latin typeface="Open Sans Condensed"/>
              </a:rPr>
              <a:t>Буду поваром в столовой —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232020"/>
                </a:solidFill>
                <a:latin typeface="Open Sans Condensed"/>
              </a:rPr>
              <a:t>Так сама решила я!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32656"/>
            <a:ext cx="4662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9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0" y="0"/>
            <a:ext cx="9144000" cy="6886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03" y="2060848"/>
            <a:ext cx="2520280" cy="43651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412776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74747"/>
                </a:solidFill>
                <a:latin typeface="Constantia" panose="02030602050306030303" pitchFamily="18" charset="0"/>
              </a:rPr>
              <a:t>Чистота — спасет мир!</a:t>
            </a:r>
            <a:r>
              <a:rPr lang="ru-RU" sz="2800" dirty="0">
                <a:latin typeface="Constantia" panose="02030602050306030303" pitchFamily="18" charset="0"/>
              </a:rPr>
              <a:t/>
            </a:r>
            <a:br>
              <a:rPr lang="ru-RU" sz="2800" dirty="0">
                <a:latin typeface="Constantia" panose="02030602050306030303" pitchFamily="18" charset="0"/>
              </a:rPr>
            </a:br>
            <a:r>
              <a:rPr lang="ru-RU" sz="2800" dirty="0">
                <a:solidFill>
                  <a:srgbClr val="474747"/>
                </a:solidFill>
                <a:latin typeface="Constantia" panose="02030602050306030303" pitchFamily="18" charset="0"/>
              </a:rPr>
              <a:t>Это знает каждый,</a:t>
            </a:r>
            <a:r>
              <a:rPr lang="ru-RU" sz="2800" dirty="0">
                <a:latin typeface="Constantia" panose="02030602050306030303" pitchFamily="18" charset="0"/>
              </a:rPr>
              <a:t/>
            </a:r>
            <a:br>
              <a:rPr lang="ru-RU" sz="2800" dirty="0"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rgbClr val="474747"/>
                </a:solidFill>
                <a:latin typeface="Constantia" panose="02030602050306030303" pitchFamily="18" charset="0"/>
              </a:rPr>
              <a:t>Мы  за труд благодарим</a:t>
            </a:r>
            <a:r>
              <a:rPr lang="ru-RU" sz="2800" dirty="0">
                <a:latin typeface="Constantia" panose="02030602050306030303" pitchFamily="18" charset="0"/>
              </a:rPr>
              <a:t/>
            </a:r>
            <a:br>
              <a:rPr lang="ru-RU" sz="2800" dirty="0"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rgbClr val="474747"/>
                </a:solidFill>
                <a:latin typeface="Constantia" panose="02030602050306030303" pitchFamily="18" charset="0"/>
              </a:rPr>
              <a:t> Каждодневно важный!</a:t>
            </a:r>
            <a:r>
              <a:rPr lang="ru-RU" sz="2800" dirty="0">
                <a:latin typeface="Constantia" panose="02030602050306030303" pitchFamily="18" charset="0"/>
              </a:rPr>
              <a:t/>
            </a:r>
            <a:br>
              <a:rPr lang="ru-RU" sz="2800" dirty="0">
                <a:latin typeface="Constantia" panose="02030602050306030303" pitchFamily="18" charset="0"/>
              </a:rPr>
            </a:br>
            <a:r>
              <a:rPr lang="ru-RU" sz="2800" dirty="0">
                <a:solidFill>
                  <a:srgbClr val="474747"/>
                </a:solidFill>
                <a:latin typeface="Constantia" panose="02030602050306030303" pitchFamily="18" charset="0"/>
              </a:rPr>
              <a:t>Спасибо говорим за то,</a:t>
            </a:r>
            <a:r>
              <a:rPr lang="ru-RU" sz="2800" dirty="0">
                <a:latin typeface="Constantia" panose="02030602050306030303" pitchFamily="18" charset="0"/>
              </a:rPr>
              <a:t/>
            </a:r>
            <a:br>
              <a:rPr lang="ru-RU" sz="2800" dirty="0">
                <a:latin typeface="Constantia" panose="02030602050306030303" pitchFamily="18" charset="0"/>
              </a:rPr>
            </a:br>
            <a:r>
              <a:rPr lang="ru-RU" sz="2800" dirty="0">
                <a:solidFill>
                  <a:srgbClr val="474747"/>
                </a:solidFill>
                <a:latin typeface="Constantia" panose="02030602050306030303" pitchFamily="18" charset="0"/>
              </a:rPr>
              <a:t>Что убираешь ты за нами,</a:t>
            </a:r>
            <a:r>
              <a:rPr lang="ru-RU" sz="2800" dirty="0">
                <a:latin typeface="Constantia" panose="02030602050306030303" pitchFamily="18" charset="0"/>
              </a:rPr>
              <a:t/>
            </a:r>
            <a:br>
              <a:rPr lang="ru-RU" sz="2800" dirty="0">
                <a:latin typeface="Constantia" panose="02030602050306030303" pitchFamily="18" charset="0"/>
              </a:rPr>
            </a:br>
            <a:r>
              <a:rPr lang="ru-RU" sz="2800" dirty="0">
                <a:solidFill>
                  <a:srgbClr val="474747"/>
                </a:solidFill>
                <a:latin typeface="Constantia" panose="02030602050306030303" pitchFamily="18" charset="0"/>
              </a:rPr>
              <a:t>Что все так чисто и светло,</a:t>
            </a:r>
            <a:r>
              <a:rPr lang="ru-RU" sz="2800" dirty="0">
                <a:latin typeface="Constantia" panose="02030602050306030303" pitchFamily="18" charset="0"/>
              </a:rPr>
              <a:t/>
            </a:r>
            <a:br>
              <a:rPr lang="ru-RU" sz="2800" dirty="0">
                <a:latin typeface="Constantia" panose="02030602050306030303" pitchFamily="18" charset="0"/>
              </a:rPr>
            </a:br>
            <a:r>
              <a:rPr lang="ru-RU" sz="2800" dirty="0">
                <a:solidFill>
                  <a:srgbClr val="474747"/>
                </a:solidFill>
                <a:latin typeface="Constantia" panose="02030602050306030303" pitchFamily="18" charset="0"/>
              </a:rPr>
              <a:t>За то, что так долго ты с нами!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6672"/>
            <a:ext cx="4662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7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0" y="116632"/>
            <a:ext cx="925252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948264" cy="46776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32657"/>
            <a:ext cx="480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lvl="0"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3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117140" y="116632"/>
            <a:ext cx="8919356" cy="6741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1936" y="734070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636911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 для школьника – это одно из самых главных составляющих здоровья ученика и его успеваемости, так как растущий организм ребенка постоянно нуждается в идеально сбалансированном меню.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62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-396552" y="0"/>
            <a:ext cx="972108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476672"/>
            <a:ext cx="4878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32856"/>
            <a:ext cx="5465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прием пищи ребенка должен быть питательным, вкусным, максимально витаминизированным. Дети, получающие сытный полноценный завтрак, в сравнении с теми, кто пренебрегает ранней трапезой, гораздо лучше учатся, редко сталкиваются с такой проблемой, </a:t>
            </a: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ожирение, у них практически</a:t>
            </a: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бывает проблем с ЖКТ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0928"/>
            <a:ext cx="2419555" cy="32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5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pic>
      <p:sp>
        <p:nvSpPr>
          <p:cNvPr id="2" name="Прямоугольник 1"/>
          <p:cNvSpPr/>
          <p:nvPr/>
        </p:nvSpPr>
        <p:spPr>
          <a:xfrm>
            <a:off x="1174223" y="26159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8479"/>
            <a:ext cx="3384376" cy="4977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332656"/>
            <a:ext cx="480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174222" y="1772816"/>
            <a:ext cx="3829825" cy="5085184"/>
          </a:xfrm>
        </p:spPr>
        <p:txBody>
          <a:bodyPr>
            <a:noAutofit/>
          </a:bodyPr>
          <a:lstStyle/>
          <a:p>
            <a:r>
              <a:rPr lang="ru-RU" sz="2800" dirty="0"/>
              <a:t>Повар у плиты творит,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>Как на крыльях он парит.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>Все бурлит вокруг него,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>Кухня — кузница его.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>Каждое его творенье —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>Просто сказка, объеденье,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>Мысли, творчества полет.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/>
              <a:t>Тот, кто пробовал, поймет.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1504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-10074" y="116632"/>
            <a:ext cx="972108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174223" y="26159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36338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Verdana" panose="020B0604030504040204" pitchFamily="34" charset="0"/>
              </a:rPr>
              <a:t>- Мне, пожалуйста, котлеты.</a:t>
            </a:r>
          </a:p>
          <a:p>
            <a:r>
              <a:rPr lang="ru-RU" sz="3200" dirty="0">
                <a:solidFill>
                  <a:srgbClr val="333333"/>
                </a:solidFill>
                <a:latin typeface="Verdana" panose="020B0604030504040204" pitchFamily="34" charset="0"/>
              </a:rPr>
              <a:t>- Мне – капусту.</a:t>
            </a:r>
          </a:p>
          <a:p>
            <a:r>
              <a:rPr lang="ru-RU" sz="3200" dirty="0">
                <a:solidFill>
                  <a:srgbClr val="333333"/>
                </a:solidFill>
                <a:latin typeface="Verdana" panose="020B0604030504040204" pitchFamily="34" charset="0"/>
              </a:rPr>
              <a:t>- Мне - омлет.</a:t>
            </a:r>
          </a:p>
          <a:p>
            <a:r>
              <a:rPr lang="ru-RU" sz="3200" dirty="0">
                <a:solidFill>
                  <a:srgbClr val="333333"/>
                </a:solidFill>
                <a:latin typeface="Verdana" panose="020B0604030504040204" pitchFamily="34" charset="0"/>
              </a:rPr>
              <a:t>- Ну, а мне – компот и плюшку</a:t>
            </a:r>
          </a:p>
          <a:p>
            <a:r>
              <a:rPr lang="ru-RU" sz="3200" dirty="0">
                <a:solidFill>
                  <a:srgbClr val="333333"/>
                </a:solidFill>
                <a:latin typeface="Verdana" panose="020B0604030504040204" pitchFamily="34" charset="0"/>
              </a:rPr>
              <a:t>  Или с творогом ватрушку.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620688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видео новыйWhatsApp Video 2023-05-05 at 14.39.2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97479" y="2136338"/>
            <a:ext cx="2646521" cy="34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0" y="0"/>
            <a:ext cx="9144000" cy="6756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5220" y="1703663"/>
            <a:ext cx="37548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Очередь волнуется, </a:t>
            </a:r>
          </a:p>
          <a:p>
            <a:endParaRPr lang="ru-RU" sz="20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Очередь 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галдит:</a:t>
            </a:r>
          </a:p>
          <a:p>
            <a:endParaRPr lang="ru-RU" sz="20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Дети 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соревнуются</a:t>
            </a:r>
          </a:p>
          <a:p>
            <a:endParaRPr lang="ru-RU" sz="2000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На 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лучший аппетит.</a:t>
            </a:r>
            <a:b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48680"/>
            <a:ext cx="5166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14994"/>
            <a:ext cx="3744416" cy="45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0" y="116632"/>
            <a:ext cx="8964488" cy="6741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84785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Овощей в кухне не счесть: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Тут </a:t>
            </a:r>
            <a: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</a:rPr>
              <a:t>болгарский перец есть,</a:t>
            </a:r>
          </a:p>
          <a:p>
            <a: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</a:rPr>
              <a:t>Огурцы и помидоры,</a:t>
            </a:r>
          </a:p>
          <a:p>
            <a: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</a:rPr>
              <a:t>Всякой зелени здесь – горы:</a:t>
            </a:r>
          </a:p>
          <a:p>
            <a: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</a:rPr>
              <a:t>Лук, петрушка и укроп,</a:t>
            </a:r>
          </a:p>
          <a:p>
            <a: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</a:rPr>
              <a:t>Так и просятся к </a:t>
            </a:r>
            <a:r>
              <a:rPr lang="ru-RU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наш борщ.</a:t>
            </a:r>
            <a: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sz="24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71714"/>
            <a:ext cx="3923928" cy="4104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9508" y="536342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9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0" y="116632"/>
            <a:ext cx="9036496" cy="6741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69" y="1735760"/>
            <a:ext cx="3466263" cy="45015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2274838"/>
            <a:ext cx="38884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Constantia" panose="02030602050306030303" pitchFamily="18" charset="0"/>
              </a:rPr>
              <a:t>Кашка, </a:t>
            </a:r>
            <a:r>
              <a:rPr lang="ru-RU" sz="2800" dirty="0" smtClean="0">
                <a:solidFill>
                  <a:srgbClr val="333333"/>
                </a:solidFill>
                <a:latin typeface="Constantia" panose="02030602050306030303" pitchFamily="18" charset="0"/>
              </a:rPr>
              <a:t>манная в крупинку,</a:t>
            </a:r>
            <a:endParaRPr lang="ru-RU" sz="2800" dirty="0">
              <a:solidFill>
                <a:srgbClr val="333333"/>
              </a:solidFill>
              <a:latin typeface="Constantia" panose="02030602050306030303" pitchFamily="18" charset="0"/>
            </a:endParaRPr>
          </a:p>
          <a:p>
            <a:r>
              <a:rPr lang="ru-RU" sz="2800" dirty="0">
                <a:solidFill>
                  <a:srgbClr val="333333"/>
                </a:solidFill>
                <a:latin typeface="Constantia" panose="02030602050306030303" pitchFamily="18" charset="0"/>
              </a:rPr>
              <a:t>Исчезает так легко,</a:t>
            </a:r>
          </a:p>
          <a:p>
            <a:r>
              <a:rPr lang="ru-RU" sz="2800" dirty="0">
                <a:solidFill>
                  <a:srgbClr val="333333"/>
                </a:solidFill>
                <a:latin typeface="Constantia" panose="02030602050306030303" pitchFamily="18" charset="0"/>
              </a:rPr>
              <a:t>Если выпьешь с ней какао</a:t>
            </a:r>
          </a:p>
          <a:p>
            <a:r>
              <a:rPr lang="ru-RU" sz="2800" dirty="0">
                <a:solidFill>
                  <a:srgbClr val="333333"/>
                </a:solidFill>
                <a:latin typeface="Constantia" panose="02030602050306030303" pitchFamily="18" charset="0"/>
              </a:rPr>
              <a:t>И, конечно, с молоком.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38140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1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ovaya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9"/>
          <a:stretch/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11" y="1556792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5" y="404664"/>
            <a:ext cx="727280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</a:t>
            </a:r>
            <a:endParaRPr lang="ru-RU" sz="2000" b="1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завтрака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Каши</a:t>
            </a:r>
          </a:p>
          <a:p>
            <a:r>
              <a:rPr lang="ru-RU" sz="2400" dirty="0" smtClean="0"/>
              <a:t>                                Каша </a:t>
            </a:r>
            <a:r>
              <a:rPr lang="ru-RU" sz="2400" dirty="0"/>
              <a:t>считается лучшей утренней едой. </a:t>
            </a:r>
            <a:r>
              <a:rPr lang="ru-RU" sz="2400" dirty="0" smtClean="0"/>
              <a:t> Она </a:t>
            </a:r>
            <a:r>
              <a:rPr lang="ru-RU" sz="2400" dirty="0"/>
              <a:t>питательна, </a:t>
            </a:r>
            <a:r>
              <a:rPr lang="ru-RU" sz="2400" dirty="0" smtClean="0"/>
              <a:t>легко </a:t>
            </a:r>
            <a:r>
              <a:rPr lang="ru-RU" sz="2400" dirty="0"/>
              <a:t>и быстро усваивается организмом. </a:t>
            </a:r>
            <a:endParaRPr lang="ru-RU" sz="2400" dirty="0" smtClean="0"/>
          </a:p>
          <a:p>
            <a:r>
              <a:rPr lang="ru-RU" sz="2400" dirty="0" smtClean="0"/>
              <a:t> Правда</a:t>
            </a:r>
            <a:r>
              <a:rPr lang="ru-RU" sz="2400" dirty="0"/>
              <a:t>, в последние время популярность каши </a:t>
            </a:r>
            <a:r>
              <a:rPr lang="ru-RU" sz="2400" dirty="0" smtClean="0"/>
              <a:t>уменьшилась.</a:t>
            </a:r>
          </a:p>
          <a:p>
            <a:r>
              <a:rPr lang="ru-RU" sz="2400" dirty="0" smtClean="0"/>
              <a:t> И очень зря… Каши богаты углеводами, </a:t>
            </a:r>
          </a:p>
          <a:p>
            <a:r>
              <a:rPr lang="ru-RU" sz="2400" dirty="0" smtClean="0"/>
              <a:t> а также витаминами </a:t>
            </a:r>
            <a:r>
              <a:rPr lang="ru-RU" sz="2400" dirty="0"/>
              <a:t>группы В, которые </a:t>
            </a:r>
            <a:endParaRPr lang="ru-RU" sz="2400" dirty="0" smtClean="0"/>
          </a:p>
          <a:p>
            <a:r>
              <a:rPr lang="ru-RU" sz="2400" dirty="0" smtClean="0"/>
              <a:t> улучшают работу  </a:t>
            </a:r>
            <a:r>
              <a:rPr lang="ru-RU" sz="2400" dirty="0"/>
              <a:t>нервной системы. </a:t>
            </a:r>
            <a:endParaRPr lang="ru-RU" sz="2400" dirty="0" smtClean="0"/>
          </a:p>
          <a:p>
            <a:r>
              <a:rPr lang="ru-RU" sz="2400" dirty="0" smtClean="0"/>
              <a:t> Любая </a:t>
            </a:r>
            <a:r>
              <a:rPr lang="ru-RU" sz="2400" dirty="0"/>
              <a:t>каша – это источник клетчатки, </a:t>
            </a:r>
            <a:endParaRPr lang="ru-RU" sz="2400" dirty="0" smtClean="0"/>
          </a:p>
          <a:p>
            <a:r>
              <a:rPr lang="ru-RU" sz="2400" dirty="0" smtClean="0"/>
              <a:t> она </a:t>
            </a:r>
            <a:r>
              <a:rPr lang="ru-RU" sz="2400" dirty="0"/>
              <a:t>выводит из организма </a:t>
            </a:r>
            <a:r>
              <a:rPr lang="ru-RU" sz="2400" dirty="0" smtClean="0"/>
              <a:t>накопившиеся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шлаки </a:t>
            </a:r>
            <a:r>
              <a:rPr lang="ru-RU" sz="2400" dirty="0" smtClean="0"/>
              <a:t>и  </a:t>
            </a:r>
            <a:r>
              <a:rPr lang="ru-RU" sz="2400" dirty="0"/>
              <a:t>способствует усвоению жира.</a:t>
            </a:r>
          </a:p>
        </p:txBody>
      </p:sp>
    </p:spTree>
    <p:extLst>
      <p:ext uri="{BB962C8B-B14F-4D97-AF65-F5344CB8AC3E}">
        <p14:creationId xmlns:p14="http://schemas.microsoft.com/office/powerpoint/2010/main" val="2213755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345</Words>
  <Application>Microsoft Office PowerPoint</Application>
  <PresentationFormat>Экран (4:3)</PresentationFormat>
  <Paragraphs>74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Constantia</vt:lpstr>
      <vt:lpstr>Open Sans Condensed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Валерьевна Лесовая</dc:creator>
  <cp:lastModifiedBy>Школа</cp:lastModifiedBy>
  <cp:revision>30</cp:revision>
  <dcterms:created xsi:type="dcterms:W3CDTF">2016-10-07T07:43:57Z</dcterms:created>
  <dcterms:modified xsi:type="dcterms:W3CDTF">2023-05-11T08:59:49Z</dcterms:modified>
</cp:coreProperties>
</file>